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8"/>
  </p:notesMasterIdLst>
  <p:sldIdLst>
    <p:sldId id="256" r:id="rId2"/>
    <p:sldId id="267" r:id="rId3"/>
    <p:sldId id="273" r:id="rId4"/>
    <p:sldId id="261" r:id="rId5"/>
    <p:sldId id="262" r:id="rId6"/>
    <p:sldId id="263" r:id="rId7"/>
    <p:sldId id="284" r:id="rId8"/>
    <p:sldId id="268" r:id="rId9"/>
    <p:sldId id="286" r:id="rId10"/>
    <p:sldId id="287" r:id="rId11"/>
    <p:sldId id="288" r:id="rId12"/>
    <p:sldId id="281" r:id="rId13"/>
    <p:sldId id="275" r:id="rId14"/>
    <p:sldId id="280" r:id="rId15"/>
    <p:sldId id="282" r:id="rId16"/>
    <p:sldId id="269" r:id="rId17"/>
    <p:sldId id="279" r:id="rId18"/>
    <p:sldId id="283" r:id="rId19"/>
    <p:sldId id="271" r:id="rId20"/>
    <p:sldId id="276" r:id="rId21"/>
    <p:sldId id="277" r:id="rId22"/>
    <p:sldId id="290" r:id="rId23"/>
    <p:sldId id="291" r:id="rId24"/>
    <p:sldId id="292" r:id="rId25"/>
    <p:sldId id="289" r:id="rId26"/>
    <p:sldId id="285"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3" autoAdjust="0"/>
    <p:restoredTop sz="94579" autoAdjust="0"/>
  </p:normalViewPr>
  <p:slideViewPr>
    <p:cSldViewPr>
      <p:cViewPr>
        <p:scale>
          <a:sx n="71" d="100"/>
          <a:sy n="71" d="100"/>
        </p:scale>
        <p:origin x="-1338" y="12"/>
      </p:cViewPr>
      <p:guideLst>
        <p:guide orient="horz" pos="2160"/>
        <p:guide pos="2880"/>
      </p:guideLst>
    </p:cSldViewPr>
  </p:slideViewPr>
  <p:outlineViewPr>
    <p:cViewPr>
      <p:scale>
        <a:sx n="33" d="100"/>
        <a:sy n="33" d="100"/>
      </p:scale>
      <p:origin x="48" y="1572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48C06C-C493-4771-9189-AB4B23AB3061}" type="datetimeFigureOut">
              <a:rPr lang="en-US" smtClean="0"/>
              <a:pPr/>
              <a:t>28-May-14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27EB25-7286-4D0C-9240-188394CA3D9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627EB25-7286-4D0C-9240-188394CA3D90}"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890E3F78-2C1A-415B-8940-AD59E95BECD6}" type="datetimeFigureOut">
              <a:rPr lang="en-US" smtClean="0"/>
              <a:pPr/>
              <a:t>28-May-14</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74376535-BDED-4FBF-A7C1-6766E05FF1B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90E3F78-2C1A-415B-8940-AD59E95BECD6}" type="datetimeFigureOut">
              <a:rPr lang="en-US" smtClean="0"/>
              <a:pPr/>
              <a:t>28-May-14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376535-BDED-4FBF-A7C1-6766E05FF1B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90E3F78-2C1A-415B-8940-AD59E95BECD6}" type="datetimeFigureOut">
              <a:rPr lang="en-US" smtClean="0"/>
              <a:pPr/>
              <a:t>28-May-14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376535-BDED-4FBF-A7C1-6766E05FF1B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890E3F78-2C1A-415B-8940-AD59E95BECD6}" type="datetimeFigureOut">
              <a:rPr lang="en-US" smtClean="0"/>
              <a:pPr/>
              <a:t>28-May-14</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74376535-BDED-4FBF-A7C1-6766E05FF1B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890E3F78-2C1A-415B-8940-AD59E95BECD6}" type="datetimeFigureOut">
              <a:rPr lang="en-US" smtClean="0"/>
              <a:pPr/>
              <a:t>28-May-14</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74376535-BDED-4FBF-A7C1-6766E05FF1B9}"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890E3F78-2C1A-415B-8940-AD59E95BECD6}" type="datetimeFigureOut">
              <a:rPr lang="en-US" smtClean="0"/>
              <a:pPr/>
              <a:t>28-May-14</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74376535-BDED-4FBF-A7C1-6766E05FF1B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890E3F78-2C1A-415B-8940-AD59E95BECD6}" type="datetimeFigureOut">
              <a:rPr lang="en-US" smtClean="0"/>
              <a:pPr/>
              <a:t>28-May-14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74376535-BDED-4FBF-A7C1-6766E05FF1B9}"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890E3F78-2C1A-415B-8940-AD59E95BECD6}" type="datetimeFigureOut">
              <a:rPr lang="en-US" smtClean="0"/>
              <a:pPr/>
              <a:t>28-May-14</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376535-BDED-4FBF-A7C1-6766E05FF1B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90E3F78-2C1A-415B-8940-AD59E95BECD6}" type="datetimeFigureOut">
              <a:rPr lang="en-US" smtClean="0"/>
              <a:pPr/>
              <a:t>28-May-14</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376535-BDED-4FBF-A7C1-6766E05FF1B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890E3F78-2C1A-415B-8940-AD59E95BECD6}" type="datetimeFigureOut">
              <a:rPr lang="en-US" smtClean="0"/>
              <a:pPr/>
              <a:t>28-May-14</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376535-BDED-4FBF-A7C1-6766E05FF1B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890E3F78-2C1A-415B-8940-AD59E95BECD6}" type="datetimeFigureOut">
              <a:rPr lang="en-US" smtClean="0"/>
              <a:pPr/>
              <a:t>28-May-14</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74376535-BDED-4FBF-A7C1-6766E05FF1B9}"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890E3F78-2C1A-415B-8940-AD59E95BECD6}" type="datetimeFigureOut">
              <a:rPr lang="en-US" smtClean="0"/>
              <a:pPr/>
              <a:t>28-May-14</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4376535-BDED-4FBF-A7C1-6766E05FF1B9}"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en.wikipedia.org/wiki/ISO_15189"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in/imgres?q=Location&amp;start=165&amp;um=1&amp;hl=en&amp;sa=N&amp;tbo=d&amp;biw=1360&amp;bih=566&amp;tbm=isch&amp;tbnid=vBrL7t-GRAztfM:&amp;imgrefurl=http://www.fastcodesign.com/1670275/finally-a-location-sharing-app-thats-less-creepy-than-foursquare&amp;docid=WuGupYwrF1ZuOM&amp;imgurl=http://www.fastcodesign.com/multisite_files/codesign/imagecache/960/article_feature/1280-tehula-app.jpg&amp;w=960&amp;h=540&amp;ei=x3rJUOuzBsqdiAeun4H4Dw&amp;zoom=1&amp;iact=hc&amp;vpx=1013&amp;vpy=18&amp;dur=2650&amp;hovh=168&amp;hovw=300&amp;tx=185&amp;ty=120&amp;sig=117916484363924438140&amp;page=7&amp;tbnh=133&amp;tbnw=293&amp;ndsp=27&amp;ved=1t:429,r:91,s:100,i:277"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4853411"/>
            <a:ext cx="8458200" cy="1471189"/>
          </a:xfrm>
        </p:spPr>
        <p:txBody>
          <a:bodyPr/>
          <a:lstStyle/>
          <a:p>
            <a:r>
              <a:rPr lang="en-US" dirty="0" smtClean="0"/>
              <a:t>Setting up a Medical Laboratory</a:t>
            </a:r>
            <a:endParaRPr lang="en-US" dirty="0"/>
          </a:p>
        </p:txBody>
      </p:sp>
      <p:sp>
        <p:nvSpPr>
          <p:cNvPr id="3" name="Subtitle 2"/>
          <p:cNvSpPr>
            <a:spLocks noGrp="1"/>
          </p:cNvSpPr>
          <p:nvPr>
            <p:ph type="subTitle" idx="1"/>
          </p:nvPr>
        </p:nvSpPr>
        <p:spPr>
          <a:xfrm>
            <a:off x="0" y="3124200"/>
            <a:ext cx="9144000" cy="1676400"/>
          </a:xfrm>
        </p:spPr>
        <p:txBody>
          <a:bodyPr>
            <a:normAutofit fontScale="85000" lnSpcReduction="20000"/>
          </a:bodyPr>
          <a:lstStyle/>
          <a:p>
            <a:r>
              <a:rPr lang="en-US" b="1" dirty="0" err="1" smtClean="0">
                <a:solidFill>
                  <a:schemeClr val="accent6">
                    <a:lumMod val="50000"/>
                  </a:schemeClr>
                </a:solidFill>
              </a:rPr>
              <a:t>Dr.Avinash</a:t>
            </a:r>
            <a:r>
              <a:rPr lang="en-US" b="1" dirty="0" smtClean="0">
                <a:solidFill>
                  <a:schemeClr val="accent6">
                    <a:lumMod val="50000"/>
                  </a:schemeClr>
                </a:solidFill>
              </a:rPr>
              <a:t> </a:t>
            </a:r>
            <a:r>
              <a:rPr lang="en-US" b="1" dirty="0" err="1" smtClean="0">
                <a:solidFill>
                  <a:schemeClr val="accent6">
                    <a:lumMod val="50000"/>
                  </a:schemeClr>
                </a:solidFill>
              </a:rPr>
              <a:t>Phadke</a:t>
            </a:r>
            <a:endParaRPr lang="en-US" b="1" dirty="0" smtClean="0">
              <a:solidFill>
                <a:schemeClr val="accent6">
                  <a:lumMod val="50000"/>
                </a:schemeClr>
              </a:solidFill>
            </a:endParaRPr>
          </a:p>
          <a:p>
            <a:r>
              <a:rPr lang="en-US" b="1" dirty="0" smtClean="0">
                <a:solidFill>
                  <a:schemeClr val="accent6">
                    <a:lumMod val="50000"/>
                  </a:schemeClr>
                </a:solidFill>
              </a:rPr>
              <a:t>President: SRL Diagnostics</a:t>
            </a:r>
          </a:p>
          <a:p>
            <a:r>
              <a:rPr lang="en-US" dirty="0" smtClean="0"/>
              <a:t>3.30P.M to 4.00 Pm</a:t>
            </a:r>
          </a:p>
          <a:p>
            <a:r>
              <a:rPr lang="en-US" dirty="0" smtClean="0"/>
              <a:t>TATA CME</a:t>
            </a:r>
          </a:p>
          <a:p>
            <a:r>
              <a:rPr lang="en-US" dirty="0" smtClean="0"/>
              <a:t>Saturday,31</a:t>
            </a:r>
            <a:r>
              <a:rPr lang="en-US" baseline="30000" dirty="0" smtClean="0"/>
              <a:t>st</a:t>
            </a:r>
            <a:r>
              <a:rPr lang="en-US" dirty="0" smtClean="0"/>
              <a:t> May 2014.</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nvPr>
        </p:nvGraphicFramePr>
        <p:xfrm>
          <a:off x="0" y="0"/>
          <a:ext cx="9144000" cy="6925452"/>
        </p:xfrm>
        <a:graphic>
          <a:graphicData uri="http://schemas.openxmlformats.org/drawingml/2006/table">
            <a:tbl>
              <a:tblPr firstRow="1" bandRow="1">
                <a:tableStyleId>{5C22544A-7EE6-4342-B048-85BDC9FD1C3A}</a:tableStyleId>
              </a:tblPr>
              <a:tblGrid>
                <a:gridCol w="1782305"/>
                <a:gridCol w="2180095"/>
                <a:gridCol w="2895600"/>
                <a:gridCol w="2286000"/>
              </a:tblGrid>
              <a:tr h="572630">
                <a:tc>
                  <a:txBody>
                    <a:bodyPr/>
                    <a:lstStyle/>
                    <a:p>
                      <a:r>
                        <a:rPr lang="en-US" dirty="0" smtClean="0"/>
                        <a:t>TYPES</a:t>
                      </a:r>
                      <a:r>
                        <a:rPr lang="en-US" baseline="0" dirty="0" smtClean="0"/>
                        <a:t> OF LABS</a:t>
                      </a:r>
                      <a:endParaRPr lang="en-US" dirty="0"/>
                    </a:p>
                  </a:txBody>
                  <a:tcPr/>
                </a:tc>
                <a:tc>
                  <a:txBody>
                    <a:bodyPr/>
                    <a:lstStyle/>
                    <a:p>
                      <a:r>
                        <a:rPr lang="en-US" dirty="0" smtClean="0"/>
                        <a:t>SMALL</a:t>
                      </a:r>
                      <a:endParaRPr lang="en-US" dirty="0"/>
                    </a:p>
                  </a:txBody>
                  <a:tcPr/>
                </a:tc>
                <a:tc>
                  <a:txBody>
                    <a:bodyPr/>
                    <a:lstStyle/>
                    <a:p>
                      <a:r>
                        <a:rPr lang="en-US" dirty="0" smtClean="0"/>
                        <a:t>MEDIUM</a:t>
                      </a:r>
                      <a:endParaRPr lang="en-US" dirty="0"/>
                    </a:p>
                  </a:txBody>
                  <a:tcPr/>
                </a:tc>
                <a:tc>
                  <a:txBody>
                    <a:bodyPr/>
                    <a:lstStyle/>
                    <a:p>
                      <a:r>
                        <a:rPr lang="en-US" dirty="0" smtClean="0"/>
                        <a:t>LARGE</a:t>
                      </a:r>
                      <a:endParaRPr lang="en-US" dirty="0"/>
                    </a:p>
                  </a:txBody>
                  <a:tcPr/>
                </a:tc>
              </a:tr>
              <a:tr h="1331182">
                <a:tc>
                  <a:txBody>
                    <a:bodyPr/>
                    <a:lstStyle/>
                    <a:p>
                      <a:r>
                        <a:rPr lang="en-US" sz="1200" dirty="0" smtClean="0"/>
                        <a:t>HEMATOLOGY </a:t>
                      </a:r>
                      <a:endParaRPr lang="en-US" sz="1200" dirty="0"/>
                    </a:p>
                  </a:txBody>
                  <a:tcPr/>
                </a:tc>
                <a:tc>
                  <a:txBody>
                    <a:bodyPr/>
                    <a:lstStyle/>
                    <a:p>
                      <a:r>
                        <a:rPr lang="en-US" sz="1200" dirty="0" smtClean="0"/>
                        <a:t>3 PART SYSTEM LIKE KX-21, BECKMAN</a:t>
                      </a:r>
                      <a:r>
                        <a:rPr lang="en-US" sz="1200" baseline="0" dirty="0" smtClean="0"/>
                        <a:t> COULTER</a:t>
                      </a:r>
                      <a:endParaRPr lang="en-US" sz="1200" dirty="0"/>
                    </a:p>
                  </a:txBody>
                  <a:tcPr/>
                </a:tc>
                <a:tc>
                  <a:txBody>
                    <a:bodyPr/>
                    <a:lstStyle/>
                    <a:p>
                      <a:r>
                        <a:rPr lang="en-US" sz="1200" dirty="0" smtClean="0"/>
                        <a:t>5</a:t>
                      </a:r>
                      <a:r>
                        <a:rPr lang="en-US" sz="1200" baseline="0" dirty="0" smtClean="0"/>
                        <a:t> PART SYSTEM LIKE 1800 I AND BACKUP OF 3 PART ANALYSER(KX-21),HB-ELECTROPHORESIS</a:t>
                      </a:r>
                      <a:endParaRPr lang="en-US" sz="1200" dirty="0"/>
                    </a:p>
                  </a:txBody>
                  <a:tcPr/>
                </a:tc>
                <a:tc>
                  <a:txBody>
                    <a:bodyPr/>
                    <a:lstStyle/>
                    <a:p>
                      <a:r>
                        <a:rPr lang="en-US" sz="1200" dirty="0" smtClean="0"/>
                        <a:t>HIGH THROUGH PUT 2 -3</a:t>
                      </a:r>
                      <a:r>
                        <a:rPr lang="en-US" sz="1200" baseline="0" dirty="0" smtClean="0"/>
                        <a:t> 5-PART ANALYSERS-4000 </a:t>
                      </a:r>
                      <a:r>
                        <a:rPr lang="en-US" sz="1200" baseline="0" dirty="0" err="1" smtClean="0"/>
                        <a:t>i</a:t>
                      </a:r>
                      <a:r>
                        <a:rPr lang="en-US" sz="1200" baseline="0" dirty="0" smtClean="0"/>
                        <a:t>/ ABX-PENTRA.HB-ELECTROPHORESIS,FLOW CYTOMETRY</a:t>
                      </a:r>
                      <a:endParaRPr lang="en-US" sz="1200" dirty="0"/>
                    </a:p>
                  </a:txBody>
                  <a:tcPr/>
                </a:tc>
              </a:tr>
              <a:tr h="1026129">
                <a:tc>
                  <a:txBody>
                    <a:bodyPr/>
                    <a:lstStyle/>
                    <a:p>
                      <a:r>
                        <a:rPr lang="en-US" sz="1200" dirty="0" smtClean="0"/>
                        <a:t>COAGULATION</a:t>
                      </a:r>
                      <a:endParaRPr lang="en-US" sz="1200" dirty="0"/>
                    </a:p>
                  </a:txBody>
                  <a:tcPr/>
                </a:tc>
                <a:tc>
                  <a:txBody>
                    <a:bodyPr/>
                    <a:lstStyle/>
                    <a:p>
                      <a:r>
                        <a:rPr lang="en-US" sz="1200" dirty="0" smtClean="0"/>
                        <a:t>MANUAL METHODS WITH WATER BATH </a:t>
                      </a:r>
                      <a:endParaRPr lang="en-US" sz="1200" dirty="0"/>
                    </a:p>
                  </a:txBody>
                  <a:tcPr/>
                </a:tc>
                <a:tc>
                  <a:txBody>
                    <a:bodyPr/>
                    <a:lstStyle/>
                    <a:p>
                      <a:r>
                        <a:rPr lang="en-US" sz="1200" dirty="0" smtClean="0"/>
                        <a:t>SEMI AUTO –LIKE STAGO /TULIP ANALYSER</a:t>
                      </a:r>
                      <a:endParaRPr lang="en-US" sz="1200" dirty="0"/>
                    </a:p>
                  </a:txBody>
                  <a:tcPr/>
                </a:tc>
                <a:tc>
                  <a:txBody>
                    <a:bodyPr/>
                    <a:lstStyle/>
                    <a:p>
                      <a:r>
                        <a:rPr lang="en-US" sz="1200" dirty="0" smtClean="0"/>
                        <a:t>FULLY AUTOMATED ANALYSER LIKE COAGUNO OR ROCHE SYSTME</a:t>
                      </a:r>
                      <a:r>
                        <a:rPr lang="en-US" sz="1200" baseline="0" dirty="0" smtClean="0"/>
                        <a:t> WITH SEMI-AUTO BACKUP.</a:t>
                      </a:r>
                      <a:endParaRPr lang="en-US" sz="1200" dirty="0"/>
                    </a:p>
                  </a:txBody>
                  <a:tcPr/>
                </a:tc>
              </a:tr>
              <a:tr h="1002103">
                <a:tc>
                  <a:txBody>
                    <a:bodyPr/>
                    <a:lstStyle/>
                    <a:p>
                      <a:r>
                        <a:rPr lang="en-US" sz="1200" dirty="0" smtClean="0"/>
                        <a:t>CLINICAL</a:t>
                      </a:r>
                      <a:r>
                        <a:rPr lang="en-US" sz="1200" baseline="0" dirty="0" smtClean="0"/>
                        <a:t> PATHOLOGY</a:t>
                      </a:r>
                      <a:endParaRPr lang="en-US" sz="1200" dirty="0"/>
                    </a:p>
                  </a:txBody>
                  <a:tcPr/>
                </a:tc>
                <a:tc>
                  <a:txBody>
                    <a:bodyPr/>
                    <a:lstStyle/>
                    <a:p>
                      <a:r>
                        <a:rPr lang="en-US" sz="1200" dirty="0" smtClean="0"/>
                        <a:t>MANUAL</a:t>
                      </a:r>
                      <a:r>
                        <a:rPr lang="en-US" sz="1200" baseline="0" dirty="0" smtClean="0"/>
                        <a:t> METHOD-STRIP </a:t>
                      </a:r>
                      <a:endParaRPr lang="en-US" sz="1200" dirty="0"/>
                    </a:p>
                  </a:txBody>
                  <a:tcPr/>
                </a:tc>
                <a:tc>
                  <a:txBody>
                    <a:bodyPr/>
                    <a:lstStyle/>
                    <a:p>
                      <a:r>
                        <a:rPr lang="en-US" sz="1200" dirty="0" smtClean="0"/>
                        <a:t>URINE ANALYSER-BAYER/RANDOX</a:t>
                      </a:r>
                      <a:endParaRPr lang="en-US" sz="1200" dirty="0"/>
                    </a:p>
                  </a:txBody>
                  <a:tcPr/>
                </a:tc>
                <a:tc>
                  <a:txBody>
                    <a:bodyPr/>
                    <a:lstStyle/>
                    <a:p>
                      <a:r>
                        <a:rPr lang="en-US" sz="1200" dirty="0" smtClean="0"/>
                        <a:t>URINE FLOW CYTOMETRY-RANDOX/.TRANSASIA</a:t>
                      </a:r>
                      <a:endParaRPr lang="en-US" sz="1200" dirty="0"/>
                    </a:p>
                  </a:txBody>
                  <a:tcPr/>
                </a:tc>
              </a:tr>
              <a:tr h="1002103">
                <a:tc>
                  <a:txBody>
                    <a:bodyPr/>
                    <a:lstStyle/>
                    <a:p>
                      <a:r>
                        <a:rPr lang="en-US" sz="1200" dirty="0" smtClean="0"/>
                        <a:t>SEROLOGY</a:t>
                      </a:r>
                      <a:endParaRPr lang="en-US" sz="1200" dirty="0"/>
                    </a:p>
                  </a:txBody>
                  <a:tcPr/>
                </a:tc>
                <a:tc>
                  <a:txBody>
                    <a:bodyPr/>
                    <a:lstStyle/>
                    <a:p>
                      <a:r>
                        <a:rPr lang="en-US" sz="1200" dirty="0" smtClean="0"/>
                        <a:t>MANUAL CARD METHOD</a:t>
                      </a:r>
                      <a:endParaRPr lang="en-US" sz="1200" dirty="0"/>
                    </a:p>
                  </a:txBody>
                  <a:tcPr/>
                </a:tc>
                <a:tc>
                  <a:txBody>
                    <a:bodyPr/>
                    <a:lstStyle/>
                    <a:p>
                      <a:r>
                        <a:rPr lang="en-US" sz="1200" dirty="0" smtClean="0"/>
                        <a:t>SEMI-AUTOMATED ELISA METHOD-TRANSASIA</a:t>
                      </a:r>
                      <a:endParaRPr lang="en-US" sz="1200" dirty="0"/>
                    </a:p>
                  </a:txBody>
                  <a:tcPr/>
                </a:tc>
                <a:tc>
                  <a:txBody>
                    <a:bodyPr/>
                    <a:lstStyle/>
                    <a:p>
                      <a:r>
                        <a:rPr lang="en-US" sz="1200" dirty="0" smtClean="0"/>
                        <a:t>FULLY AUTOMATED SYSTEM-EUROIMMUNE, BIORAD.</a:t>
                      </a:r>
                      <a:endParaRPr lang="en-US" sz="1200" dirty="0"/>
                    </a:p>
                  </a:txBody>
                  <a:tcPr/>
                </a:tc>
              </a:tr>
              <a:tr h="1923855">
                <a:tc>
                  <a:txBody>
                    <a:bodyPr/>
                    <a:lstStyle/>
                    <a:p>
                      <a:r>
                        <a:rPr lang="en-US" sz="1200" dirty="0" smtClean="0"/>
                        <a:t>BIOCHEMISTRY</a:t>
                      </a:r>
                      <a:endParaRPr lang="en-US" sz="1200" dirty="0"/>
                    </a:p>
                  </a:txBody>
                  <a:tcPr/>
                </a:tc>
                <a:tc>
                  <a:txBody>
                    <a:bodyPr/>
                    <a:lstStyle/>
                    <a:p>
                      <a:r>
                        <a:rPr lang="en-US" sz="1200" dirty="0" smtClean="0"/>
                        <a:t>SEMI-AUTO</a:t>
                      </a:r>
                      <a:r>
                        <a:rPr lang="en-US" sz="1200" baseline="0" dirty="0" smtClean="0"/>
                        <a:t> METHOD-ERBA CHEM5, RA -50</a:t>
                      </a:r>
                      <a:endParaRPr lang="en-US" sz="1200" dirty="0"/>
                    </a:p>
                  </a:txBody>
                  <a:tcPr/>
                </a:tc>
                <a:tc>
                  <a:txBody>
                    <a:bodyPr/>
                    <a:lstStyle/>
                    <a:p>
                      <a:r>
                        <a:rPr lang="en-US" sz="1200" dirty="0" smtClean="0"/>
                        <a:t>AUTOMATED BIOCHEMISTRY</a:t>
                      </a:r>
                      <a:r>
                        <a:rPr lang="en-US" sz="1200" baseline="0" dirty="0" smtClean="0"/>
                        <a:t> ANALYSER-MEDIUM THROUGH PUT -200-300 TESTS/HR-IMOLA/EM 360,VITROS 250</a:t>
                      </a:r>
                      <a:endParaRPr lang="en-US" sz="1200" dirty="0"/>
                    </a:p>
                  </a:txBody>
                  <a:tcPr/>
                </a:tc>
                <a:tc>
                  <a:txBody>
                    <a:bodyPr/>
                    <a:lstStyle/>
                    <a:p>
                      <a:r>
                        <a:rPr lang="en-US" sz="1200" dirty="0" smtClean="0"/>
                        <a:t>FULLY AUTOMATED ANALYSER WITH HIGH</a:t>
                      </a:r>
                      <a:r>
                        <a:rPr lang="en-US" sz="1200" baseline="0" dirty="0" smtClean="0"/>
                        <a:t> THROUGH PUT ANALYSER 800 TESTS/HRS. COBAS-800, COBAS-400</a:t>
                      </a:r>
                      <a:endParaRPr lang="en-US" sz="1200" dirty="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0" y="0"/>
          <a:ext cx="9144000" cy="7099358"/>
        </p:xfrm>
        <a:graphic>
          <a:graphicData uri="http://schemas.openxmlformats.org/drawingml/2006/table">
            <a:tbl>
              <a:tblPr firstRow="1" bandRow="1">
                <a:tableStyleId>{5C22544A-7EE6-4342-B048-85BDC9FD1C3A}</a:tableStyleId>
              </a:tblPr>
              <a:tblGrid>
                <a:gridCol w="1937288"/>
                <a:gridCol w="2482312"/>
                <a:gridCol w="2244671"/>
                <a:gridCol w="2479729"/>
              </a:tblGrid>
              <a:tr h="398721">
                <a:tc>
                  <a:txBody>
                    <a:bodyPr/>
                    <a:lstStyle/>
                    <a:p>
                      <a:r>
                        <a:rPr lang="en-US" dirty="0" smtClean="0"/>
                        <a:t>TYPES</a:t>
                      </a:r>
                      <a:r>
                        <a:rPr lang="en-US" baseline="0" dirty="0" smtClean="0"/>
                        <a:t> OF LABS</a:t>
                      </a:r>
                      <a:endParaRPr lang="en-US" dirty="0"/>
                    </a:p>
                  </a:txBody>
                  <a:tcPr/>
                </a:tc>
                <a:tc>
                  <a:txBody>
                    <a:bodyPr/>
                    <a:lstStyle/>
                    <a:p>
                      <a:r>
                        <a:rPr lang="en-US" dirty="0" smtClean="0"/>
                        <a:t>SMALL</a:t>
                      </a:r>
                      <a:endParaRPr lang="en-US" dirty="0"/>
                    </a:p>
                  </a:txBody>
                  <a:tcPr/>
                </a:tc>
                <a:tc>
                  <a:txBody>
                    <a:bodyPr/>
                    <a:lstStyle/>
                    <a:p>
                      <a:r>
                        <a:rPr lang="en-US" dirty="0" smtClean="0"/>
                        <a:t>MEDIUM</a:t>
                      </a:r>
                      <a:endParaRPr lang="en-US" dirty="0"/>
                    </a:p>
                  </a:txBody>
                  <a:tcPr/>
                </a:tc>
                <a:tc>
                  <a:txBody>
                    <a:bodyPr/>
                    <a:lstStyle/>
                    <a:p>
                      <a:r>
                        <a:rPr lang="en-US" dirty="0" smtClean="0"/>
                        <a:t>LARGE</a:t>
                      </a:r>
                      <a:endParaRPr lang="en-US" dirty="0"/>
                    </a:p>
                  </a:txBody>
                  <a:tcPr/>
                </a:tc>
              </a:tr>
              <a:tr h="1196163">
                <a:tc>
                  <a:txBody>
                    <a:bodyPr/>
                    <a:lstStyle/>
                    <a:p>
                      <a:r>
                        <a:rPr lang="en-US" sz="1200" dirty="0" smtClean="0"/>
                        <a:t>HORMONAL</a:t>
                      </a:r>
                      <a:r>
                        <a:rPr lang="en-US" sz="1200" baseline="0" dirty="0" smtClean="0"/>
                        <a:t> ASSAYS</a:t>
                      </a:r>
                      <a:endParaRPr lang="en-US" sz="1200" dirty="0"/>
                    </a:p>
                  </a:txBody>
                  <a:tcPr/>
                </a:tc>
                <a:tc>
                  <a:txBody>
                    <a:bodyPr/>
                    <a:lstStyle/>
                    <a:p>
                      <a:r>
                        <a:rPr lang="en-US" sz="1200" dirty="0" smtClean="0"/>
                        <a:t>OUTSOURCING OF SAMPLES IS IDEAL .</a:t>
                      </a:r>
                      <a:endParaRPr lang="en-US" sz="1200" dirty="0"/>
                    </a:p>
                  </a:txBody>
                  <a:tcPr/>
                </a:tc>
                <a:tc>
                  <a:txBody>
                    <a:bodyPr/>
                    <a:lstStyle/>
                    <a:p>
                      <a:r>
                        <a:rPr lang="en-US" sz="1200" dirty="0" smtClean="0"/>
                        <a:t>MANUAL</a:t>
                      </a:r>
                      <a:r>
                        <a:rPr lang="en-US" sz="1200" baseline="0" dirty="0" smtClean="0"/>
                        <a:t> ELISA METHODS, RIA METHODS –BIORAD/PANBIO KITS</a:t>
                      </a:r>
                      <a:endParaRPr lang="en-US" sz="1200" dirty="0"/>
                    </a:p>
                  </a:txBody>
                  <a:tcPr/>
                </a:tc>
                <a:tc>
                  <a:txBody>
                    <a:bodyPr/>
                    <a:lstStyle/>
                    <a:p>
                      <a:r>
                        <a:rPr lang="en-US" sz="1200" dirty="0" smtClean="0"/>
                        <a:t>AUTOMATED ANALYSER-ARCHITECT 2000i,</a:t>
                      </a:r>
                      <a:r>
                        <a:rPr lang="en-US" sz="1200" baseline="0" dirty="0" smtClean="0"/>
                        <a:t> ELECYS ,CENTAUR.</a:t>
                      </a:r>
                      <a:endParaRPr lang="en-US" sz="1200" dirty="0"/>
                    </a:p>
                  </a:txBody>
                  <a:tcPr/>
                </a:tc>
              </a:tr>
              <a:tr h="1244009">
                <a:tc>
                  <a:txBody>
                    <a:bodyPr/>
                    <a:lstStyle/>
                    <a:p>
                      <a:r>
                        <a:rPr lang="en-US" sz="1200" dirty="0" smtClean="0"/>
                        <a:t>MICROBIOLOGY</a:t>
                      </a:r>
                      <a:endParaRPr lang="en-US" sz="1200" dirty="0"/>
                    </a:p>
                  </a:txBody>
                  <a:tcPr/>
                </a:tc>
                <a:tc>
                  <a:txBody>
                    <a:bodyPr/>
                    <a:lstStyle/>
                    <a:p>
                      <a:r>
                        <a:rPr lang="en-US" sz="1200" dirty="0" smtClean="0"/>
                        <a:t>MANUAL METHODS LIKE PLATING, MANUAL SENSITIVITY.</a:t>
                      </a:r>
                      <a:endParaRPr lang="en-US" sz="1200" dirty="0"/>
                    </a:p>
                  </a:txBody>
                  <a:tcPr/>
                </a:tc>
                <a:tc>
                  <a:txBody>
                    <a:bodyPr/>
                    <a:lstStyle/>
                    <a:p>
                      <a:r>
                        <a:rPr lang="en-US" sz="1200" dirty="0" smtClean="0"/>
                        <a:t>AUTOMATED BLOOD CULTURE METHODS-BD</a:t>
                      </a:r>
                      <a:r>
                        <a:rPr lang="en-US" sz="1200" baseline="0" dirty="0" smtClean="0"/>
                        <a:t> OR BAC’T 3-D ALERT.</a:t>
                      </a:r>
                      <a:endParaRPr lang="en-US" sz="1200" dirty="0"/>
                    </a:p>
                  </a:txBody>
                  <a:tcPr/>
                </a:tc>
                <a:tc>
                  <a:txBody>
                    <a:bodyPr/>
                    <a:lstStyle/>
                    <a:p>
                      <a:r>
                        <a:rPr lang="en-US" sz="1200" dirty="0" smtClean="0"/>
                        <a:t>AUTOMATED BAC’T 3-D</a:t>
                      </a:r>
                      <a:r>
                        <a:rPr lang="en-US" sz="1200" baseline="0" dirty="0" smtClean="0"/>
                        <a:t> ALERTOR BD  WITH AUTOMATED SENSIVITY  METHODS LIKE VITECK, MIGIT FOR TB CULTURE, HAINS TEST FOR TB.</a:t>
                      </a:r>
                      <a:endParaRPr lang="en-US" sz="1200" dirty="0"/>
                    </a:p>
                  </a:txBody>
                  <a:tcPr/>
                </a:tc>
              </a:tr>
              <a:tr h="1244009">
                <a:tc>
                  <a:txBody>
                    <a:bodyPr/>
                    <a:lstStyle/>
                    <a:p>
                      <a:r>
                        <a:rPr lang="en-US" sz="1200" dirty="0" smtClean="0"/>
                        <a:t>MOLECULAR </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OUTSOURCING OF SAMPLES IS IDEAL. </a:t>
                      </a:r>
                    </a:p>
                    <a:p>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OUTSOURCING OF SAMPLES IS IDEAL. </a:t>
                      </a:r>
                    </a:p>
                    <a:p>
                      <a:endParaRPr lang="en-US" sz="1200" dirty="0"/>
                    </a:p>
                  </a:txBody>
                  <a:tcPr/>
                </a:tc>
                <a:tc>
                  <a:txBody>
                    <a:bodyPr/>
                    <a:lstStyle/>
                    <a:p>
                      <a:r>
                        <a:rPr lang="en-US" sz="1200" dirty="0" smtClean="0"/>
                        <a:t>AUTOMATED SETUP…TAQMAN-ROCHE,</a:t>
                      </a:r>
                      <a:r>
                        <a:rPr lang="en-US" sz="1200" baseline="0" dirty="0" smtClean="0"/>
                        <a:t> ABBOTT S,GENEPROBE SYSTEM.</a:t>
                      </a:r>
                      <a:endParaRPr lang="en-US" sz="1200" dirty="0"/>
                    </a:p>
                  </a:txBody>
                  <a:tcPr/>
                </a:tc>
              </a:tr>
              <a:tr h="1531088">
                <a:tc>
                  <a:txBody>
                    <a:bodyPr/>
                    <a:lstStyle/>
                    <a:p>
                      <a:r>
                        <a:rPr lang="en-US" sz="1200" dirty="0" smtClean="0"/>
                        <a:t>HISTOPATHOLOGY</a:t>
                      </a:r>
                      <a:endParaRPr lang="en-US" sz="1200" dirty="0"/>
                    </a:p>
                  </a:txBody>
                  <a:tcPr/>
                </a:tc>
                <a:tc>
                  <a:txBody>
                    <a:bodyPr/>
                    <a:lstStyle/>
                    <a:p>
                      <a:r>
                        <a:rPr lang="en-US" sz="1200" dirty="0" smtClean="0"/>
                        <a:t>OUTSOURCING SLIDES OR REPORTING OF RESULTS IS ADVISABLE.</a:t>
                      </a:r>
                      <a:endParaRPr lang="en-US" sz="1200" dirty="0"/>
                    </a:p>
                  </a:txBody>
                  <a:tcPr/>
                </a:tc>
                <a:tc>
                  <a:txBody>
                    <a:bodyPr/>
                    <a:lstStyle/>
                    <a:p>
                      <a:r>
                        <a:rPr lang="en-US" sz="1200" dirty="0" smtClean="0"/>
                        <a:t>OUTSOURCING SLIDES OR REPORTING OF RESULTS IS ADVISABLE.</a:t>
                      </a:r>
                      <a:endParaRPr lang="en-US" sz="1200" dirty="0"/>
                    </a:p>
                  </a:txBody>
                  <a:tcPr/>
                </a:tc>
                <a:tc>
                  <a:txBody>
                    <a:bodyPr/>
                    <a:lstStyle/>
                    <a:p>
                      <a:r>
                        <a:rPr lang="en-US" sz="1200" dirty="0" smtClean="0">
                          <a:solidFill>
                            <a:schemeClr val="tx1"/>
                          </a:solidFill>
                        </a:rPr>
                        <a:t>INHOUSE SETUP</a:t>
                      </a:r>
                      <a:r>
                        <a:rPr lang="en-US" sz="1200" baseline="0" dirty="0" smtClean="0">
                          <a:solidFill>
                            <a:schemeClr val="tx1"/>
                          </a:solidFill>
                        </a:rPr>
                        <a:t> IS MUST WITH IHC AND MOLECULAR REPORTING.</a:t>
                      </a:r>
                    </a:p>
                    <a:p>
                      <a:r>
                        <a:rPr lang="en-US" sz="1200" baseline="0" dirty="0" smtClean="0">
                          <a:solidFill>
                            <a:schemeClr val="tx1"/>
                          </a:solidFill>
                        </a:rPr>
                        <a:t>(EXPERTISE IS A.MUST)</a:t>
                      </a:r>
                      <a:endParaRPr lang="en-US" sz="1200" dirty="0">
                        <a:solidFill>
                          <a:schemeClr val="tx1"/>
                        </a:solidFill>
                      </a:endParaRPr>
                    </a:p>
                  </a:txBody>
                  <a:tcPr/>
                </a:tc>
              </a:tr>
              <a:tr h="1244009">
                <a:tc>
                  <a:txBody>
                    <a:bodyPr/>
                    <a:lstStyle/>
                    <a:p>
                      <a:r>
                        <a:rPr lang="en-US" sz="1200" dirty="0" smtClean="0"/>
                        <a:t>GENETICS</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OUTSOURCING OF SAMPLES IS IDEAL .</a:t>
                      </a:r>
                    </a:p>
                    <a:p>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OUTSOURCING OF SAMPLES IS IDEAL .</a:t>
                      </a:r>
                    </a:p>
                    <a:p>
                      <a:endParaRPr lang="en-US" sz="1200" dirty="0"/>
                    </a:p>
                  </a:txBody>
                  <a:tcPr/>
                </a:tc>
                <a:tc>
                  <a:txBody>
                    <a:bodyPr/>
                    <a:lstStyle/>
                    <a:p>
                      <a:r>
                        <a:rPr lang="en-US" sz="1200" dirty="0" smtClean="0"/>
                        <a:t>INHOUSE SETUP</a:t>
                      </a:r>
                      <a:r>
                        <a:rPr lang="en-US" sz="1200" baseline="0" dirty="0" smtClean="0"/>
                        <a:t>  IS MUST.</a:t>
                      </a:r>
                    </a:p>
                    <a:p>
                      <a:r>
                        <a:rPr lang="en-US" sz="1200" dirty="0" smtClean="0"/>
                        <a:t>(EXPERTISE IS A MUST)</a:t>
                      </a:r>
                      <a:endParaRPr lang="en-US" sz="1200" dirty="0"/>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Specialities</a:t>
            </a:r>
            <a:r>
              <a:rPr lang="en-US" dirty="0" smtClean="0"/>
              <a:t> on the medical lab</a:t>
            </a:r>
            <a:endParaRPr lang="en-US" dirty="0"/>
          </a:p>
        </p:txBody>
      </p:sp>
      <p:sp>
        <p:nvSpPr>
          <p:cNvPr id="3" name="Content Placeholder 2"/>
          <p:cNvSpPr>
            <a:spLocks noGrp="1"/>
          </p:cNvSpPr>
          <p:nvPr>
            <p:ph idx="1"/>
          </p:nvPr>
        </p:nvSpPr>
        <p:spPr>
          <a:xfrm>
            <a:off x="304800" y="1371600"/>
            <a:ext cx="8686800" cy="4708525"/>
          </a:xfrm>
        </p:spPr>
        <p:txBody>
          <a:bodyPr/>
          <a:lstStyle/>
          <a:p>
            <a:r>
              <a:rPr lang="en-US" dirty="0" smtClean="0"/>
              <a:t>Basic </a:t>
            </a:r>
            <a:r>
              <a:rPr lang="en-US" dirty="0" err="1" smtClean="0"/>
              <a:t>specialities</a:t>
            </a:r>
            <a:r>
              <a:rPr lang="en-US" dirty="0" smtClean="0"/>
              <a:t> like Hematology, Clinical Pathology ,Serology and Biochemistry must be available.</a:t>
            </a:r>
          </a:p>
          <a:p>
            <a:r>
              <a:rPr lang="en-US" dirty="0" smtClean="0"/>
              <a:t>Other </a:t>
            </a:r>
            <a:r>
              <a:rPr lang="en-US" dirty="0" err="1" smtClean="0"/>
              <a:t>specialities</a:t>
            </a:r>
            <a:r>
              <a:rPr lang="en-US" dirty="0" smtClean="0"/>
              <a:t> like Histopathology, Microbiology and Molecular can be added depending on the type of the lab and the workload.</a:t>
            </a:r>
          </a:p>
          <a:p>
            <a:endParaRPr lang="en-US" dirty="0" smtClean="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rmAutofit/>
          </a:bodyPr>
          <a:lstStyle/>
          <a:p>
            <a:r>
              <a:rPr lang="en-US" dirty="0" smtClean="0"/>
              <a:t>Laboratory : it system</a:t>
            </a:r>
            <a:endParaRPr lang="en-US" dirty="0"/>
          </a:p>
        </p:txBody>
      </p:sp>
      <p:sp>
        <p:nvSpPr>
          <p:cNvPr id="3" name="Content Placeholder 2"/>
          <p:cNvSpPr>
            <a:spLocks noGrp="1"/>
          </p:cNvSpPr>
          <p:nvPr>
            <p:ph idx="1"/>
          </p:nvPr>
        </p:nvSpPr>
        <p:spPr>
          <a:xfrm>
            <a:off x="0" y="990600"/>
            <a:ext cx="9144000" cy="5867400"/>
          </a:xfrm>
        </p:spPr>
        <p:txBody>
          <a:bodyPr>
            <a:normAutofit/>
          </a:bodyPr>
          <a:lstStyle/>
          <a:p>
            <a:r>
              <a:rPr lang="en-US" dirty="0" smtClean="0"/>
              <a:t>IT in the pathology lab forms the backbone of the business.</a:t>
            </a:r>
          </a:p>
          <a:p>
            <a:r>
              <a:rPr lang="en-US" dirty="0" smtClean="0"/>
              <a:t>The </a:t>
            </a:r>
            <a:r>
              <a:rPr lang="en-US" dirty="0" err="1" smtClean="0"/>
              <a:t>programme</a:t>
            </a:r>
            <a:r>
              <a:rPr lang="en-US" dirty="0" smtClean="0"/>
              <a:t> must be operator </a:t>
            </a:r>
            <a:r>
              <a:rPr lang="en-US" dirty="0" err="1" smtClean="0"/>
              <a:t>savy</a:t>
            </a:r>
            <a:r>
              <a:rPr lang="en-US" dirty="0" smtClean="0"/>
              <a:t>.</a:t>
            </a:r>
          </a:p>
          <a:p>
            <a:r>
              <a:rPr lang="en-US" dirty="0" smtClean="0"/>
              <a:t>The software must have the facilities like bidirectional </a:t>
            </a:r>
            <a:r>
              <a:rPr lang="en-US" dirty="0" err="1" smtClean="0"/>
              <a:t>interphasing</a:t>
            </a:r>
            <a:r>
              <a:rPr lang="en-US" dirty="0" smtClean="0"/>
              <a:t>, email facilities.</a:t>
            </a:r>
          </a:p>
          <a:p>
            <a:r>
              <a:rPr lang="en-US" dirty="0" smtClean="0"/>
              <a:t>Software must also be addressing  account related issues like daily sales, discount amount.</a:t>
            </a:r>
          </a:p>
          <a:p>
            <a:r>
              <a:rPr lang="en-US" dirty="0" smtClean="0"/>
              <a:t>Bills of the referring doctors must be generated from the software.</a:t>
            </a:r>
          </a:p>
          <a:p>
            <a:r>
              <a:rPr lang="en-US" dirty="0" smtClean="0"/>
              <a:t>Stocks of inventory also must be managed.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 visit facility</a:t>
            </a:r>
            <a:endParaRPr lang="en-US" dirty="0"/>
          </a:p>
        </p:txBody>
      </p:sp>
      <p:sp>
        <p:nvSpPr>
          <p:cNvPr id="4" name="Text Placeholder 3"/>
          <p:cNvSpPr>
            <a:spLocks noGrp="1"/>
          </p:cNvSpPr>
          <p:nvPr>
            <p:ph type="body" idx="1"/>
          </p:nvPr>
        </p:nvSpPr>
        <p:spPr/>
        <p:txBody>
          <a:bodyPr/>
          <a:lstStyle/>
          <a:p>
            <a:endParaRPr lang="en-US"/>
          </a:p>
        </p:txBody>
      </p:sp>
      <p:sp>
        <p:nvSpPr>
          <p:cNvPr id="5" name="Text Placeholder 4"/>
          <p:cNvSpPr>
            <a:spLocks noGrp="1"/>
          </p:cNvSpPr>
          <p:nvPr>
            <p:ph type="body" sz="half" idx="3"/>
          </p:nvPr>
        </p:nvSpPr>
        <p:spPr/>
        <p:txBody>
          <a:bodyPr/>
          <a:lstStyle/>
          <a:p>
            <a:endParaRPr lang="en-US" dirty="0"/>
          </a:p>
        </p:txBody>
      </p:sp>
      <p:sp>
        <p:nvSpPr>
          <p:cNvPr id="3" name="Content Placeholder 2"/>
          <p:cNvSpPr>
            <a:spLocks noGrp="1"/>
          </p:cNvSpPr>
          <p:nvPr>
            <p:ph sz="quarter" idx="2"/>
          </p:nvPr>
        </p:nvSpPr>
        <p:spPr>
          <a:xfrm>
            <a:off x="281444" y="457201"/>
            <a:ext cx="4290556" cy="761999"/>
          </a:xfrm>
        </p:spPr>
        <p:txBody>
          <a:bodyPr>
            <a:normAutofit lnSpcReduction="10000"/>
          </a:bodyPr>
          <a:lstStyle/>
          <a:p>
            <a:r>
              <a:rPr lang="en-US" dirty="0" smtClean="0"/>
              <a:t>Home visit facility must be available to the patients.</a:t>
            </a:r>
          </a:p>
          <a:p>
            <a:pPr>
              <a:buNone/>
            </a:pPr>
            <a:endParaRPr lang="en-US" dirty="0"/>
          </a:p>
        </p:txBody>
      </p:sp>
      <p:pic>
        <p:nvPicPr>
          <p:cNvPr id="1026" name="Picture 2" descr="C:\Users\user\Pictures\home visit -run.jpg"/>
          <p:cNvPicPr>
            <a:picLocks noGrp="1" noChangeAspect="1" noChangeArrowheads="1"/>
          </p:cNvPicPr>
          <p:nvPr>
            <p:ph sz="quarter" idx="4"/>
          </p:nvPr>
        </p:nvPicPr>
        <p:blipFill>
          <a:blip r:embed="rId2"/>
          <a:srcRect/>
          <a:stretch>
            <a:fillRect/>
          </a:stretch>
        </p:blipFill>
        <p:spPr bwMode="auto">
          <a:xfrm>
            <a:off x="5715000" y="609600"/>
            <a:ext cx="3124200" cy="5334000"/>
          </a:xfrm>
          <a:prstGeom prst="rect">
            <a:avLst/>
          </a:prstGeom>
          <a:noFill/>
        </p:spPr>
      </p:pic>
      <p:pic>
        <p:nvPicPr>
          <p:cNvPr id="1027" name="Picture 3" descr="C:\Users\user\Pictures\home visit.jpg"/>
          <p:cNvPicPr>
            <a:picLocks noChangeAspect="1" noChangeArrowheads="1"/>
          </p:cNvPicPr>
          <p:nvPr/>
        </p:nvPicPr>
        <p:blipFill>
          <a:blip r:embed="rId3"/>
          <a:srcRect/>
          <a:stretch>
            <a:fillRect/>
          </a:stretch>
        </p:blipFill>
        <p:spPr bwMode="auto">
          <a:xfrm>
            <a:off x="152400" y="1371600"/>
            <a:ext cx="4648200" cy="396240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b="1" dirty="0" smtClean="0"/>
              <a:t>Specimen processing and work flow</a:t>
            </a:r>
            <a:endParaRPr lang="en-US" dirty="0"/>
          </a:p>
        </p:txBody>
      </p:sp>
      <p:sp>
        <p:nvSpPr>
          <p:cNvPr id="8" name="Content Placeholder 7"/>
          <p:cNvSpPr>
            <a:spLocks noGrp="1"/>
          </p:cNvSpPr>
          <p:nvPr>
            <p:ph idx="1"/>
          </p:nvPr>
        </p:nvSpPr>
        <p:spPr>
          <a:xfrm>
            <a:off x="0" y="1295400"/>
            <a:ext cx="8991600" cy="5562600"/>
          </a:xfrm>
        </p:spPr>
        <p:txBody>
          <a:bodyPr>
            <a:normAutofit fontScale="62500" lnSpcReduction="20000"/>
          </a:bodyPr>
          <a:lstStyle/>
          <a:p>
            <a:r>
              <a:rPr lang="en-US" dirty="0" smtClean="0"/>
              <a:t>Proper request from must be designed for the clinicians.</a:t>
            </a:r>
          </a:p>
          <a:p>
            <a:r>
              <a:rPr lang="en-US" dirty="0" err="1" smtClean="0"/>
              <a:t>Vacutainer</a:t>
            </a:r>
            <a:r>
              <a:rPr lang="en-US" dirty="0" smtClean="0"/>
              <a:t> </a:t>
            </a:r>
            <a:r>
              <a:rPr lang="en-US" dirty="0" err="1" smtClean="0"/>
              <a:t>coloured</a:t>
            </a:r>
            <a:r>
              <a:rPr lang="en-US" dirty="0" smtClean="0"/>
              <a:t> charts must be displayed in the phlebotomy room .</a:t>
            </a:r>
          </a:p>
          <a:p>
            <a:r>
              <a:rPr lang="en-US" dirty="0" smtClean="0"/>
              <a:t>Barcode printer  must be installed for </a:t>
            </a:r>
            <a:r>
              <a:rPr lang="en-US" dirty="0" err="1" smtClean="0"/>
              <a:t>barcoding</a:t>
            </a:r>
            <a:r>
              <a:rPr lang="en-US" dirty="0" smtClean="0"/>
              <a:t> of the samples, which can be then entered in to the </a:t>
            </a:r>
            <a:r>
              <a:rPr lang="en-US" dirty="0" err="1" smtClean="0"/>
              <a:t>LIS.This</a:t>
            </a:r>
            <a:r>
              <a:rPr lang="en-US" dirty="0" smtClean="0"/>
              <a:t> allows laboratory machines, computers and staff to know what tests are pending, and also gives a place (such as a hospital department, doctor or other customer) for results to go.</a:t>
            </a:r>
          </a:p>
          <a:p>
            <a:r>
              <a:rPr lang="en-US" dirty="0" smtClean="0"/>
              <a:t>For biochemistry samples, blood is usually centrifuged and serum is separated. If the serum needs to go on more than one machine, it can be divided into separate tubes.</a:t>
            </a:r>
          </a:p>
          <a:p>
            <a:r>
              <a:rPr lang="en-US" dirty="0" smtClean="0"/>
              <a:t>Many specimens end up in one or more sophisticated automated </a:t>
            </a:r>
            <a:r>
              <a:rPr lang="en-US" dirty="0" err="1" smtClean="0"/>
              <a:t>analysers</a:t>
            </a:r>
            <a:r>
              <a:rPr lang="en-US" dirty="0" smtClean="0">
                <a:solidFill>
                  <a:schemeClr val="tx1"/>
                </a:solidFill>
              </a:rPr>
              <a:t>, </a:t>
            </a:r>
            <a:r>
              <a:rPr lang="en-US" dirty="0" smtClean="0"/>
              <a:t>that process a fraction of the sample and return one or more "results".</a:t>
            </a:r>
          </a:p>
          <a:p>
            <a:r>
              <a:rPr lang="en-US" dirty="0" smtClean="0"/>
              <a:t>Hence laboratories must have a proper sample segregation area. Staff must be trained  to handle  to optimize the workflow and reduce contamination risk and sample handling of the staff.</a:t>
            </a:r>
          </a:p>
          <a:p>
            <a:r>
              <a:rPr lang="en-US" dirty="0" smtClean="0"/>
              <a:t>Special interest must be given to stress to handle the courier samples.</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Pre-analytical methods…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In a lab, maximum errors occur in this phase, hence minimum handling of the samples by </a:t>
            </a:r>
            <a:r>
              <a:rPr lang="en-US" dirty="0" err="1" smtClean="0"/>
              <a:t>barcoding</a:t>
            </a:r>
            <a:r>
              <a:rPr lang="en-US" dirty="0" smtClean="0"/>
              <a:t> of the samples must be done.</a:t>
            </a:r>
          </a:p>
          <a:p>
            <a:r>
              <a:rPr lang="en-US" dirty="0" smtClean="0"/>
              <a:t>If the samples are transported from other locations , proper temperature control and carry bags for transporting the samples must be done and monitored.</a:t>
            </a:r>
          </a:p>
          <a:p>
            <a:r>
              <a:rPr lang="en-US" dirty="0" smtClean="0"/>
              <a:t>Operator friendly software is a must in a </a:t>
            </a:r>
            <a:r>
              <a:rPr lang="en-US" dirty="0" err="1" smtClean="0"/>
              <a:t>succesfull</a:t>
            </a:r>
            <a:r>
              <a:rPr lang="en-US" dirty="0" smtClean="0"/>
              <a:t> pathology lab. </a:t>
            </a:r>
          </a:p>
          <a:p>
            <a:r>
              <a:rPr lang="en-US" dirty="0" smtClean="0"/>
              <a:t>The samples must be entered in the software immediately to avoid delay in the processing of the samples.</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Analytical process…</a:t>
            </a:r>
            <a:endParaRPr lang="en-US" dirty="0"/>
          </a:p>
        </p:txBody>
      </p:sp>
      <p:sp>
        <p:nvSpPr>
          <p:cNvPr id="3" name="Content Placeholder 2"/>
          <p:cNvSpPr>
            <a:spLocks noGrp="1"/>
          </p:cNvSpPr>
          <p:nvPr>
            <p:ph idx="1"/>
          </p:nvPr>
        </p:nvSpPr>
        <p:spPr>
          <a:xfrm>
            <a:off x="304800" y="1219200"/>
            <a:ext cx="8686800" cy="4860925"/>
          </a:xfrm>
        </p:spPr>
        <p:txBody>
          <a:bodyPr/>
          <a:lstStyle/>
          <a:p>
            <a:r>
              <a:rPr lang="en-US" dirty="0" smtClean="0"/>
              <a:t>Involves processing of samples.</a:t>
            </a:r>
          </a:p>
          <a:p>
            <a:r>
              <a:rPr lang="en-US" dirty="0" smtClean="0"/>
              <a:t>Introduction of primary tube on the equipment can </a:t>
            </a:r>
            <a:r>
              <a:rPr lang="en-US" dirty="0" err="1" smtClean="0"/>
              <a:t>minimise</a:t>
            </a:r>
            <a:r>
              <a:rPr lang="en-US" dirty="0" smtClean="0"/>
              <a:t> the errors and also increase the TAT.</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914400"/>
          </a:xfrm>
        </p:spPr>
        <p:txBody>
          <a:bodyPr>
            <a:normAutofit fontScale="90000"/>
          </a:bodyPr>
          <a:lstStyle/>
          <a:p>
            <a:r>
              <a:rPr lang="en-US" b="1" dirty="0" smtClean="0"/>
              <a:t>Result analysis, validation and interpretation</a:t>
            </a:r>
            <a:endParaRPr lang="en-US" dirty="0"/>
          </a:p>
        </p:txBody>
      </p:sp>
      <p:sp>
        <p:nvSpPr>
          <p:cNvPr id="3" name="Content Placeholder 2"/>
          <p:cNvSpPr>
            <a:spLocks noGrp="1"/>
          </p:cNvSpPr>
          <p:nvPr>
            <p:ph idx="1"/>
          </p:nvPr>
        </p:nvSpPr>
        <p:spPr>
          <a:xfrm>
            <a:off x="0" y="1143000"/>
            <a:ext cx="9144000" cy="5715000"/>
          </a:xfrm>
        </p:spPr>
        <p:txBody>
          <a:bodyPr>
            <a:normAutofit fontScale="85000" lnSpcReduction="10000"/>
          </a:bodyPr>
          <a:lstStyle/>
          <a:p>
            <a:r>
              <a:rPr lang="en-US" dirty="0" smtClean="0"/>
              <a:t>According to ISO 15189 norm, all pathological results must be verified by a competent professional.</a:t>
            </a:r>
          </a:p>
          <a:p>
            <a:r>
              <a:rPr lang="en-US" dirty="0" smtClean="0"/>
              <a:t> In some countries staff like clinical scientists do the majority of this work inside the laboratory with abnormal results referred to the relevant pathologist </a:t>
            </a:r>
          </a:p>
          <a:p>
            <a:r>
              <a:rPr lang="en-US" dirty="0" smtClean="0"/>
              <a:t>It can be assisted by some software in order to validate normal or non modified results. </a:t>
            </a:r>
          </a:p>
          <a:p>
            <a:r>
              <a:rPr lang="en-US" dirty="0" smtClean="0"/>
              <a:t>Medical staff are sometimes also required in order to explain pathology results to physicians.</a:t>
            </a:r>
          </a:p>
          <a:p>
            <a:r>
              <a:rPr lang="en-US" dirty="0" smtClean="0"/>
              <a:t>For a simple result given by phone or for a technical problem it's a medical technologist or medical lab scientist explaining it to a registered nurse.</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 analytical process</a:t>
            </a:r>
            <a:endParaRPr lang="en-US" dirty="0"/>
          </a:p>
        </p:txBody>
      </p:sp>
      <p:sp>
        <p:nvSpPr>
          <p:cNvPr id="3" name="Content Placeholder 2"/>
          <p:cNvSpPr>
            <a:spLocks noGrp="1"/>
          </p:cNvSpPr>
          <p:nvPr>
            <p:ph idx="1"/>
          </p:nvPr>
        </p:nvSpPr>
        <p:spPr/>
        <p:txBody>
          <a:bodyPr/>
          <a:lstStyle/>
          <a:p>
            <a:r>
              <a:rPr lang="en-US" dirty="0" smtClean="0"/>
              <a:t>A lab must have a integrated software </a:t>
            </a:r>
            <a:r>
              <a:rPr lang="en-US" dirty="0" err="1" smtClean="0"/>
              <a:t>programme</a:t>
            </a:r>
            <a:r>
              <a:rPr lang="en-US" dirty="0" smtClean="0"/>
              <a:t> to </a:t>
            </a:r>
            <a:r>
              <a:rPr lang="en-US" dirty="0" err="1" smtClean="0"/>
              <a:t>minimse</a:t>
            </a:r>
            <a:r>
              <a:rPr lang="en-US" dirty="0" smtClean="0"/>
              <a:t> the report data transfer.</a:t>
            </a:r>
          </a:p>
          <a:p>
            <a:r>
              <a:rPr lang="en-US" dirty="0" smtClean="0"/>
              <a:t>Facilities like server based reporting, </a:t>
            </a:r>
            <a:r>
              <a:rPr lang="en-US" dirty="0" err="1" smtClean="0"/>
              <a:t>coureing</a:t>
            </a:r>
            <a:r>
              <a:rPr lang="en-US" dirty="0" smtClean="0"/>
              <a:t> of the reports are must .</a:t>
            </a:r>
          </a:p>
          <a:p>
            <a:r>
              <a:rPr lang="en-US" dirty="0" smtClean="0"/>
              <a:t>Report must be available at the reception on the time mentioned in the receipt given to the patient.</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Laboratory…</a:t>
            </a: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smtClean="0"/>
              <a:t>Selection of the location for the laboratory </a:t>
            </a:r>
          </a:p>
          <a:p>
            <a:pPr lvl="0"/>
            <a:r>
              <a:rPr lang="en-US" dirty="0" smtClean="0"/>
              <a:t>Required space for the lab (in </a:t>
            </a:r>
            <a:r>
              <a:rPr lang="en-US" dirty="0" err="1" smtClean="0"/>
              <a:t>sq.ft</a:t>
            </a:r>
            <a:r>
              <a:rPr lang="en-US" dirty="0" smtClean="0"/>
              <a:t>. with the floor plan) </a:t>
            </a:r>
          </a:p>
          <a:p>
            <a:pPr lvl="0"/>
            <a:r>
              <a:rPr lang="en-US" dirty="0" smtClean="0"/>
              <a:t>Equipments Required (Machines, computers, phones etc.) </a:t>
            </a:r>
          </a:p>
          <a:p>
            <a:pPr lvl="0"/>
            <a:r>
              <a:rPr lang="en-US" dirty="0" smtClean="0"/>
              <a:t>Electricity with backup arrangement (with UPS/Generator) </a:t>
            </a:r>
          </a:p>
          <a:p>
            <a:pPr lvl="0"/>
            <a:r>
              <a:rPr lang="en-US" dirty="0" smtClean="0"/>
              <a:t>Furniture required </a:t>
            </a:r>
          </a:p>
          <a:p>
            <a:pPr lvl="0"/>
            <a:r>
              <a:rPr lang="en-US" dirty="0" smtClean="0"/>
              <a:t>Water supply along with storage </a:t>
            </a:r>
          </a:p>
          <a:p>
            <a:pPr lvl="0"/>
            <a:r>
              <a:rPr lang="en-US" dirty="0" smtClean="0"/>
              <a:t>Fire Management </a:t>
            </a:r>
          </a:p>
          <a:p>
            <a:pPr lvl="0"/>
            <a:r>
              <a:rPr lang="en-US" dirty="0" smtClean="0"/>
              <a:t>Biomedical waste disposal </a:t>
            </a:r>
          </a:p>
          <a:p>
            <a:pPr lvl="0"/>
            <a:r>
              <a:rPr lang="en-US" dirty="0" smtClean="0"/>
              <a:t>Shop and establishment </a:t>
            </a:r>
          </a:p>
          <a:p>
            <a:pPr lvl="0"/>
            <a:r>
              <a:rPr lang="en-US" dirty="0" smtClean="0"/>
              <a:t>Accounts / Finances </a:t>
            </a:r>
          </a:p>
          <a:p>
            <a:r>
              <a:rPr lang="en-US" dirty="0" smtClean="0"/>
              <a:t>IT and Printing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Storage area-</a:t>
            </a:r>
            <a:r>
              <a:rPr lang="en-US" dirty="0" err="1" smtClean="0"/>
              <a:t>godown</a:t>
            </a:r>
            <a:r>
              <a:rPr lang="en-US" dirty="0" smtClean="0"/>
              <a:t> </a:t>
            </a:r>
            <a:endParaRPr lang="en-US" dirty="0"/>
          </a:p>
        </p:txBody>
      </p:sp>
      <p:sp>
        <p:nvSpPr>
          <p:cNvPr id="3" name="Content Placeholder 2"/>
          <p:cNvSpPr>
            <a:spLocks noGrp="1"/>
          </p:cNvSpPr>
          <p:nvPr>
            <p:ph idx="1"/>
          </p:nvPr>
        </p:nvSpPr>
        <p:spPr>
          <a:xfrm>
            <a:off x="0" y="1524000"/>
            <a:ext cx="8382000" cy="5334000"/>
          </a:xfrm>
        </p:spPr>
        <p:txBody>
          <a:bodyPr/>
          <a:lstStyle/>
          <a:p>
            <a:r>
              <a:rPr lang="en-US" dirty="0" smtClean="0"/>
              <a:t>Adequate storage area must be available for keeping records.</a:t>
            </a:r>
          </a:p>
          <a:p>
            <a:r>
              <a:rPr lang="en-US" dirty="0" smtClean="0"/>
              <a:t>Storage area must be with vicinity to the lab for ease of transportation of goods.</a:t>
            </a:r>
          </a:p>
          <a:p>
            <a:pPr>
              <a:buNone/>
            </a:pP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dirty="0" smtClean="0"/>
              <a:t>Accreditation &amp; certification</a:t>
            </a:r>
            <a:endParaRPr lang="en-US" dirty="0"/>
          </a:p>
        </p:txBody>
      </p:sp>
      <p:sp>
        <p:nvSpPr>
          <p:cNvPr id="3" name="Content Placeholder 2"/>
          <p:cNvSpPr>
            <a:spLocks noGrp="1"/>
          </p:cNvSpPr>
          <p:nvPr>
            <p:ph idx="1"/>
          </p:nvPr>
        </p:nvSpPr>
        <p:spPr>
          <a:xfrm>
            <a:off x="304800" y="1447800"/>
            <a:ext cx="8153400" cy="5181600"/>
          </a:xfrm>
        </p:spPr>
        <p:txBody>
          <a:bodyPr>
            <a:normAutofit/>
          </a:bodyPr>
          <a:lstStyle/>
          <a:p>
            <a:r>
              <a:rPr lang="en-US" dirty="0" smtClean="0"/>
              <a:t>Credibility of medical laboratories is paramount to the health and safety of the patients relying on the testing services provided by these labs.</a:t>
            </a:r>
          </a:p>
          <a:p>
            <a:pPr>
              <a:buNone/>
            </a:pPr>
            <a:endParaRPr lang="en-US" dirty="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Nabl</a:t>
            </a:r>
            <a:r>
              <a:rPr lang="en-US" dirty="0" smtClean="0"/>
              <a:t>- National Accreditation Board for Testing and Calibration Laboratories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international standard in use today for the accreditation of medical laboratories is NABL  </a:t>
            </a:r>
            <a:r>
              <a:rPr lang="en-US" dirty="0" smtClean="0">
                <a:hlinkClick r:id="rId2" action="ppaction://hlinkfile" tooltip="ISO 15189"/>
              </a:rPr>
              <a:t>ISO 15189</a:t>
            </a:r>
            <a:r>
              <a:rPr lang="en-US" dirty="0" smtClean="0"/>
              <a:t> - Medical laboratories - particular requirements for quality and competence.</a:t>
            </a:r>
          </a:p>
          <a:p>
            <a:r>
              <a:rPr lang="en-US" dirty="0" smtClean="0"/>
              <a:t>National Accreditation Board for Testing and Calibration Laboratories (NABL) is an autonomous body under the aegis of Department of Science &amp; Technology, Government of India, and is registered under the Societies Act.</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763000" cy="990600"/>
          </a:xfrm>
        </p:spPr>
        <p:txBody>
          <a:bodyPr>
            <a:normAutofit fontScale="90000"/>
          </a:bodyPr>
          <a:lstStyle/>
          <a:p>
            <a:r>
              <a:rPr lang="en-US" dirty="0" smtClean="0"/>
              <a:t>CAP (College of American Pathologists) .</a:t>
            </a:r>
            <a:br>
              <a:rPr lang="en-US" dirty="0" smtClean="0"/>
            </a:br>
            <a:endParaRPr lang="en-US" dirty="0"/>
          </a:p>
        </p:txBody>
      </p:sp>
      <p:sp>
        <p:nvSpPr>
          <p:cNvPr id="3" name="Content Placeholder 2"/>
          <p:cNvSpPr>
            <a:spLocks noGrp="1"/>
          </p:cNvSpPr>
          <p:nvPr>
            <p:ph idx="1"/>
          </p:nvPr>
        </p:nvSpPr>
        <p:spPr/>
        <p:txBody>
          <a:bodyPr/>
          <a:lstStyle/>
          <a:p>
            <a:r>
              <a:rPr lang="en-US" dirty="0" smtClean="0"/>
              <a:t>The College of American Pathologists, the leading organization.</a:t>
            </a:r>
          </a:p>
          <a:p>
            <a:r>
              <a:rPr lang="en-US" dirty="0" smtClean="0"/>
              <a:t>The College of American Pathologists, the leading organization of board-certified pathologists, serves patients, pathologists, and the public by fostering and advocating excellence in the practice of pathology and laboratory medicine worldwide.- </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Qci</a:t>
            </a:r>
            <a:r>
              <a:rPr lang="en-US" dirty="0" smtClean="0"/>
              <a:t>-Quality council of </a:t>
            </a:r>
            <a:r>
              <a:rPr lang="en-US" dirty="0" err="1" smtClean="0"/>
              <a:t>india</a:t>
            </a:r>
            <a:endParaRPr lang="en-US" dirty="0"/>
          </a:p>
        </p:txBody>
      </p:sp>
      <p:sp>
        <p:nvSpPr>
          <p:cNvPr id="3" name="Content Placeholder 2"/>
          <p:cNvSpPr>
            <a:spLocks noGrp="1"/>
          </p:cNvSpPr>
          <p:nvPr>
            <p:ph idx="1"/>
          </p:nvPr>
        </p:nvSpPr>
        <p:spPr/>
        <p:txBody>
          <a:bodyPr/>
          <a:lstStyle/>
          <a:p>
            <a:r>
              <a:rPr lang="en-US" dirty="0" smtClean="0"/>
              <a:t>QCI is registered as a non-profit society with its own Memorandum of Association. </a:t>
            </a:r>
          </a:p>
          <a:p>
            <a:r>
              <a:rPr lang="en-US" dirty="0" smtClean="0"/>
              <a:t>QCI is governed by a Council of 38 members with equal representations of government, industry and consumers. </a:t>
            </a:r>
          </a:p>
          <a:p>
            <a:r>
              <a:rPr lang="en-US" dirty="0" smtClean="0"/>
              <a:t>Chairman of QCI is appointed by the Prime Minister on recommendation of the industry to the government.</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involved for accreditation</a:t>
            </a:r>
            <a:endParaRPr lang="en-US" dirty="0"/>
          </a:p>
        </p:txBody>
      </p:sp>
      <p:sp>
        <p:nvSpPr>
          <p:cNvPr id="3" name="Content Placeholder 2"/>
          <p:cNvSpPr>
            <a:spLocks noGrp="1"/>
          </p:cNvSpPr>
          <p:nvPr>
            <p:ph idx="1"/>
          </p:nvPr>
        </p:nvSpPr>
        <p:spPr/>
        <p:txBody>
          <a:bodyPr/>
          <a:lstStyle/>
          <a:p>
            <a:r>
              <a:rPr lang="en-US" dirty="0" smtClean="0"/>
              <a:t>NABL</a:t>
            </a:r>
          </a:p>
          <a:p>
            <a:r>
              <a:rPr lang="en-US" dirty="0" smtClean="0"/>
              <a:t>CAP</a:t>
            </a:r>
          </a:p>
          <a:p>
            <a:r>
              <a:rPr lang="en-US" dirty="0" smtClean="0"/>
              <a:t>QCI</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133600" y="1219200"/>
            <a:ext cx="5257800" cy="2057400"/>
          </a:xfrm>
        </p:spPr>
        <p:txBody>
          <a:bodyPr>
            <a:noAutofit/>
          </a:bodyPr>
          <a:lstStyle/>
          <a:p>
            <a:r>
              <a:rPr lang="en-US" sz="4800" dirty="0" smtClean="0">
                <a:latin typeface="Times New Roman" pitchFamily="18" charset="0"/>
                <a:cs typeface="Times New Roman" pitchFamily="18" charset="0"/>
              </a:rPr>
              <a:t>THANK YOU</a:t>
            </a:r>
            <a:br>
              <a:rPr lang="en-US" sz="4800" dirty="0" smtClean="0">
                <a:latin typeface="Times New Roman" pitchFamily="18" charset="0"/>
                <a:cs typeface="Times New Roman" pitchFamily="18" charset="0"/>
              </a:rPr>
            </a:br>
            <a:endParaRPr lang="en-US" sz="4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Laboratory …Reception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Reception area- Must have a adequate patient waiting area, a proper reception counter for patient data entry and reports dispatching.</a:t>
            </a:r>
          </a:p>
          <a:p>
            <a:r>
              <a:rPr lang="en-US" dirty="0" smtClean="0"/>
              <a:t>The phlebotomy area must be adequately ventilated and lighted. Can have a chair and or bed for blood collection.</a:t>
            </a:r>
          </a:p>
          <a:p>
            <a:r>
              <a:rPr lang="en-US" dirty="0" smtClean="0"/>
              <a:t>Provision for emergencies like fainting spells , vomiting must be provided.</a:t>
            </a:r>
          </a:p>
          <a:p>
            <a:r>
              <a:rPr lang="en-US" dirty="0" smtClean="0"/>
              <a:t>Toilet must be properly marked with directions for urine and stool </a:t>
            </a:r>
            <a:r>
              <a:rPr lang="en-US" dirty="0" err="1" smtClean="0"/>
              <a:t>collection.The</a:t>
            </a:r>
            <a:r>
              <a:rPr lang="en-US" dirty="0" smtClean="0"/>
              <a:t> place for the urine and stool sample must be ideally kept near to the toilet section.</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8988552" cy="685800"/>
          </a:xfrm>
        </p:spPr>
        <p:txBody>
          <a:bodyPr>
            <a:normAutofit fontScale="90000"/>
          </a:bodyPr>
          <a:lstStyle/>
          <a:p>
            <a:r>
              <a:rPr lang="en-US" b="1" dirty="0" smtClean="0"/>
              <a:t>Finding the Right Place</a:t>
            </a:r>
            <a:br>
              <a:rPr lang="en-US" b="1" dirty="0" smtClean="0"/>
            </a:br>
            <a:endParaRPr lang="en-US" dirty="0"/>
          </a:p>
        </p:txBody>
      </p:sp>
      <p:pic>
        <p:nvPicPr>
          <p:cNvPr id="4" name="rg_hi" descr="http://t3.gstatic.com/images?q=tbn:ANd9GcQ5m__IowmQWlPTbKdxywTcI4REbT5XK-3SA6kY1hoSilIDWTHLDg">
            <a:hlinkClick r:id="rId2"/>
          </p:cNvPr>
          <p:cNvPicPr>
            <a:picLocks noGrp="1"/>
          </p:cNvPicPr>
          <p:nvPr>
            <p:ph sz="half" idx="1"/>
          </p:nvPr>
        </p:nvPicPr>
        <p:blipFill>
          <a:blip r:embed="rId3"/>
          <a:stretch>
            <a:fillRect/>
          </a:stretch>
        </p:blipFill>
        <p:spPr bwMode="auto">
          <a:xfrm>
            <a:off x="0" y="1600200"/>
            <a:ext cx="3505200" cy="3886200"/>
          </a:xfrm>
          <a:prstGeom prst="rect">
            <a:avLst/>
          </a:prstGeom>
          <a:noFill/>
          <a:ln w="9525">
            <a:noFill/>
            <a:miter lim="800000"/>
            <a:headEnd/>
            <a:tailEnd/>
          </a:ln>
        </p:spPr>
      </p:pic>
      <p:sp>
        <p:nvSpPr>
          <p:cNvPr id="5" name="Content Placeholder 4"/>
          <p:cNvSpPr>
            <a:spLocks noGrp="1"/>
          </p:cNvSpPr>
          <p:nvPr>
            <p:ph sz="half" idx="2"/>
          </p:nvPr>
        </p:nvSpPr>
        <p:spPr>
          <a:xfrm>
            <a:off x="3581400" y="1066800"/>
            <a:ext cx="5562600" cy="5791200"/>
          </a:xfrm>
        </p:spPr>
        <p:txBody>
          <a:bodyPr>
            <a:normAutofit fontScale="70000" lnSpcReduction="20000"/>
          </a:bodyPr>
          <a:lstStyle/>
          <a:p>
            <a:r>
              <a:rPr lang="en-US" dirty="0" smtClean="0"/>
              <a:t>Lease space in the Main Street Professional Building, the location of our primary target market.</a:t>
            </a:r>
          </a:p>
          <a:p>
            <a:r>
              <a:rPr lang="en-US" dirty="0" smtClean="0"/>
              <a:t>It should be somewhere easy for your clients to reach and have access to. </a:t>
            </a:r>
          </a:p>
          <a:p>
            <a:r>
              <a:rPr lang="en-US" dirty="0" smtClean="0"/>
              <a:t>Also see to it that it is spacious enough to accommodate all your laboratory equipment, your reception area and also a space for your clients. </a:t>
            </a:r>
          </a:p>
          <a:p>
            <a:r>
              <a:rPr lang="en-US" dirty="0" smtClean="0"/>
              <a:t>Your staff should also be able to walk around and do their jobs freely. Any inconvenience on their part might hamper the quality of their work and this will not be good for the image of your company.</a:t>
            </a:r>
          </a:p>
          <a:p>
            <a:r>
              <a:rPr lang="en-US" dirty="0" smtClean="0"/>
              <a:t> Also see to it that the location you choose has an efficient water and electricity source. </a:t>
            </a:r>
          </a:p>
          <a:p>
            <a:r>
              <a:rPr lang="en-US" dirty="0" smtClean="0"/>
              <a:t>Ideally place of the lab must have some parking, elevators if not on the ground floor.</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Working with the Right People</a:t>
            </a:r>
            <a:br>
              <a:rPr lang="en-US" b="1" dirty="0" smtClean="0"/>
            </a:br>
            <a:endParaRPr lang="en-US" dirty="0"/>
          </a:p>
        </p:txBody>
      </p:sp>
      <p:sp>
        <p:nvSpPr>
          <p:cNvPr id="6" name="Content Placeholder 5"/>
          <p:cNvSpPr>
            <a:spLocks noGrp="1"/>
          </p:cNvSpPr>
          <p:nvPr>
            <p:ph sz="half" idx="2"/>
          </p:nvPr>
        </p:nvSpPr>
        <p:spPr>
          <a:xfrm>
            <a:off x="4495800" y="990600"/>
            <a:ext cx="4495800" cy="5715000"/>
          </a:xfrm>
        </p:spPr>
        <p:txBody>
          <a:bodyPr>
            <a:normAutofit fontScale="77500" lnSpcReduction="20000"/>
          </a:bodyPr>
          <a:lstStyle/>
          <a:p>
            <a:r>
              <a:rPr lang="en-US" dirty="0" smtClean="0"/>
              <a:t>As soon as you have the preliminaries done, the next important step would be the hiring of people who will be working for your laboratory. </a:t>
            </a:r>
          </a:p>
          <a:p>
            <a:r>
              <a:rPr lang="en-US" dirty="0" smtClean="0"/>
              <a:t>What you want to make sure is that they have the necessary background and experience for them to be able to effectively deliver the kind of service that is required of them.</a:t>
            </a:r>
          </a:p>
          <a:p>
            <a:r>
              <a:rPr lang="en-US" dirty="0" smtClean="0"/>
              <a:t> Also make sure that they have the required licenses and permits.</a:t>
            </a:r>
          </a:p>
          <a:p>
            <a:r>
              <a:rPr lang="en-US" dirty="0" smtClean="0"/>
              <a:t>As per NABL 15189,(NABL 112) a phlebotomist  can be a CMLT with one year of experience and a </a:t>
            </a:r>
            <a:r>
              <a:rPr lang="en-US" dirty="0" err="1" smtClean="0"/>
              <a:t>techncian</a:t>
            </a:r>
            <a:r>
              <a:rPr lang="en-US" dirty="0" smtClean="0"/>
              <a:t> can be a graduate with DMLT with minimum 1 year experience.</a:t>
            </a:r>
            <a:endParaRPr lang="en-US" dirty="0"/>
          </a:p>
        </p:txBody>
      </p:sp>
      <p:pic>
        <p:nvPicPr>
          <p:cNvPr id="8" name="Picture 2" descr="C:\Users\user\Pictures\hiring.bmp"/>
          <p:cNvPicPr>
            <a:picLocks noGrp="1" noChangeAspect="1" noChangeArrowheads="1"/>
          </p:cNvPicPr>
          <p:nvPr>
            <p:ph sz="half" idx="1"/>
          </p:nvPr>
        </p:nvPicPr>
        <p:blipFill>
          <a:blip r:embed="rId2"/>
          <a:srcRect/>
          <a:stretch>
            <a:fillRect/>
          </a:stretch>
        </p:blipFill>
        <p:spPr bwMode="auto">
          <a:xfrm>
            <a:off x="0" y="1219200"/>
            <a:ext cx="4495800" cy="39624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8991600" cy="685800"/>
          </a:xfrm>
        </p:spPr>
        <p:txBody>
          <a:bodyPr>
            <a:normAutofit fontScale="90000"/>
          </a:bodyPr>
          <a:lstStyle/>
          <a:p>
            <a:r>
              <a:rPr lang="en-US" b="1" dirty="0" smtClean="0"/>
              <a:t>Choosing the Kind of Laboratory Business that is Right for You</a:t>
            </a:r>
            <a:br>
              <a:rPr lang="en-US" b="1" dirty="0" smtClean="0"/>
            </a:br>
            <a:endParaRPr lang="en-US" dirty="0"/>
          </a:p>
        </p:txBody>
      </p:sp>
      <p:sp>
        <p:nvSpPr>
          <p:cNvPr id="3" name="Content Placeholder 2"/>
          <p:cNvSpPr>
            <a:spLocks noGrp="1"/>
          </p:cNvSpPr>
          <p:nvPr>
            <p:ph idx="1"/>
          </p:nvPr>
        </p:nvSpPr>
        <p:spPr>
          <a:xfrm>
            <a:off x="152400" y="1066800"/>
            <a:ext cx="8839200" cy="5013325"/>
          </a:xfrm>
        </p:spPr>
        <p:txBody>
          <a:bodyPr/>
          <a:lstStyle/>
          <a:p>
            <a:r>
              <a:rPr lang="en-US" dirty="0" smtClean="0"/>
              <a:t>Laboratory can be of three types:</a:t>
            </a:r>
          </a:p>
          <a:p>
            <a:pPr>
              <a:buNone/>
            </a:pPr>
            <a:r>
              <a:rPr lang="en-US" dirty="0" smtClean="0"/>
              <a:t>		-small</a:t>
            </a:r>
          </a:p>
          <a:p>
            <a:pPr>
              <a:buNone/>
            </a:pPr>
            <a:r>
              <a:rPr lang="en-US" dirty="0" smtClean="0"/>
              <a:t>		-medium </a:t>
            </a:r>
          </a:p>
          <a:p>
            <a:pPr>
              <a:buNone/>
            </a:pPr>
            <a:r>
              <a:rPr lang="en-US" dirty="0" smtClean="0"/>
              <a:t>		-large –referral lab.</a:t>
            </a:r>
          </a:p>
          <a:p>
            <a:r>
              <a:rPr lang="en-US" dirty="0" smtClean="0"/>
              <a:t>Laboratories can be Large </a:t>
            </a:r>
            <a:r>
              <a:rPr lang="en-US" dirty="0" err="1" smtClean="0"/>
              <a:t>refferral</a:t>
            </a:r>
            <a:r>
              <a:rPr lang="en-US" dirty="0" smtClean="0"/>
              <a:t> labs, Satellite Labs, Hospital based labs , CRO (Clinical Research </a:t>
            </a:r>
            <a:r>
              <a:rPr lang="en-US" dirty="0" err="1" smtClean="0"/>
              <a:t>Organisation</a:t>
            </a:r>
            <a:r>
              <a:rPr lang="en-US" dirty="0" smtClean="0"/>
              <a:t>) labs.</a:t>
            </a:r>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laboratories</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   There are mainly </a:t>
            </a:r>
            <a:r>
              <a:rPr lang="en-US" b="1" dirty="0" smtClean="0"/>
              <a:t>three </a:t>
            </a:r>
            <a:r>
              <a:rPr lang="en-US" dirty="0" smtClean="0"/>
              <a:t>types of Medical Laboratories as per the types of investigations carried out. </a:t>
            </a:r>
          </a:p>
          <a:p>
            <a:r>
              <a:rPr lang="en-US" b="1" u="sng" dirty="0" smtClean="0"/>
              <a:t>1. Clinical Pathology</a:t>
            </a:r>
            <a:r>
              <a:rPr lang="en-US" dirty="0" smtClean="0"/>
              <a:t>: </a:t>
            </a:r>
            <a:r>
              <a:rPr lang="en-US" dirty="0" err="1" smtClean="0"/>
              <a:t>Haematology</a:t>
            </a:r>
            <a:r>
              <a:rPr lang="en-US" dirty="0" smtClean="0"/>
              <a:t>, Histopathology, Cytology, Routine Pathology.</a:t>
            </a:r>
          </a:p>
          <a:p>
            <a:r>
              <a:rPr lang="en-US" b="1" u="sng" dirty="0" smtClean="0"/>
              <a:t> 2. Clinical Microbiology: </a:t>
            </a:r>
            <a:r>
              <a:rPr lang="en-US" dirty="0" smtClean="0"/>
              <a:t>Bacteriology, </a:t>
            </a:r>
            <a:r>
              <a:rPr lang="en-US" dirty="0" err="1" smtClean="0"/>
              <a:t>Mycobacteriology</a:t>
            </a:r>
            <a:r>
              <a:rPr lang="en-US" dirty="0" smtClean="0"/>
              <a:t>, Virology, Mycology, </a:t>
            </a:r>
            <a:r>
              <a:rPr lang="en-US" dirty="0" err="1" smtClean="0"/>
              <a:t>Parasitology</a:t>
            </a:r>
            <a:r>
              <a:rPr lang="en-US" dirty="0" smtClean="0"/>
              <a:t>, Immunology, Serology.</a:t>
            </a:r>
          </a:p>
          <a:p>
            <a:r>
              <a:rPr lang="en-US" b="1" u="sng" dirty="0" smtClean="0"/>
              <a:t>3. Clinical Biochemistry</a:t>
            </a:r>
            <a:r>
              <a:rPr lang="en-US" dirty="0" smtClean="0"/>
              <a:t> : Biochemical analysis, Hormonal assays etc.</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91600" cy="990600"/>
          </a:xfrm>
        </p:spPr>
        <p:txBody>
          <a:bodyPr/>
          <a:lstStyle/>
          <a:p>
            <a:r>
              <a:rPr lang="en-US" dirty="0" smtClean="0"/>
              <a:t>Equipments for lab…</a:t>
            </a:r>
            <a:r>
              <a:rPr lang="en-US" dirty="0" err="1" smtClean="0"/>
              <a:t>criterias</a:t>
            </a:r>
            <a:endParaRPr lang="en-US" dirty="0"/>
          </a:p>
        </p:txBody>
      </p:sp>
      <p:sp>
        <p:nvSpPr>
          <p:cNvPr id="3" name="Content Placeholder 2"/>
          <p:cNvSpPr>
            <a:spLocks noGrp="1"/>
          </p:cNvSpPr>
          <p:nvPr>
            <p:ph idx="1"/>
          </p:nvPr>
        </p:nvSpPr>
        <p:spPr>
          <a:xfrm>
            <a:off x="0" y="1066800"/>
            <a:ext cx="8991600" cy="5791200"/>
          </a:xfrm>
        </p:spPr>
        <p:txBody>
          <a:bodyPr/>
          <a:lstStyle/>
          <a:p>
            <a:r>
              <a:rPr lang="en-US" dirty="0" smtClean="0"/>
              <a:t>The equipment which is shortlisted must be based on the quality of the equipment, other specifications like table or floor space, water requirement, electricity backup.</a:t>
            </a:r>
          </a:p>
          <a:p>
            <a:r>
              <a:rPr lang="en-US" dirty="0" smtClean="0"/>
              <a:t>Most important if the service backup for the equipment.</a:t>
            </a:r>
          </a:p>
          <a:p>
            <a:r>
              <a:rPr lang="en-US" dirty="0" smtClean="0"/>
              <a:t>Always check the principle of the equipment, the references of the other labs.</a:t>
            </a:r>
          </a:p>
          <a:p>
            <a:r>
              <a:rPr lang="en-US" dirty="0" smtClean="0"/>
              <a:t>Backup of the equipments must be either a semi-automated equipment or fully automated method to improve the TAT of the tests. </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Equipments for various labs</a:t>
            </a:r>
            <a:endParaRPr lang="en-US" dirty="0"/>
          </a:p>
        </p:txBody>
      </p:sp>
      <p:sp>
        <p:nvSpPr>
          <p:cNvPr id="3" name="Content Placeholder 2"/>
          <p:cNvSpPr>
            <a:spLocks noGrp="1"/>
          </p:cNvSpPr>
          <p:nvPr>
            <p:ph idx="1"/>
          </p:nvPr>
        </p:nvSpPr>
        <p:spPr/>
        <p:txBody>
          <a:bodyPr/>
          <a:lstStyle/>
          <a:p>
            <a:r>
              <a:rPr lang="en-US" dirty="0" smtClean="0"/>
              <a:t>Small size labs:</a:t>
            </a:r>
          </a:p>
          <a:p>
            <a:r>
              <a:rPr lang="en-US" dirty="0" smtClean="0"/>
              <a:t>Medium size labs</a:t>
            </a:r>
          </a:p>
          <a:p>
            <a:r>
              <a:rPr lang="en-US" dirty="0" smtClean="0"/>
              <a:t>Large or referral labs</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933</TotalTime>
  <Words>1699</Words>
  <Application>Microsoft Office PowerPoint</Application>
  <PresentationFormat>On-screen Show (4:3)</PresentationFormat>
  <Paragraphs>164</Paragraphs>
  <Slides>26</Slides>
  <Notes>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Trek</vt:lpstr>
      <vt:lpstr>Setting up a Medical Laboratory</vt:lpstr>
      <vt:lpstr>Laboratory…</vt:lpstr>
      <vt:lpstr>Laboratory …Reception</vt:lpstr>
      <vt:lpstr>Finding the Right Place </vt:lpstr>
      <vt:lpstr>Working with the Right People </vt:lpstr>
      <vt:lpstr>Choosing the Kind of Laboratory Business that is Right for You </vt:lpstr>
      <vt:lpstr>Types of laboratories</vt:lpstr>
      <vt:lpstr>Equipments for lab…criterias</vt:lpstr>
      <vt:lpstr>Equipments for various labs</vt:lpstr>
      <vt:lpstr>Slide 10</vt:lpstr>
      <vt:lpstr>Slide 11</vt:lpstr>
      <vt:lpstr>Specialities on the medical lab</vt:lpstr>
      <vt:lpstr>Laboratory : it system</vt:lpstr>
      <vt:lpstr>Home visit facility</vt:lpstr>
      <vt:lpstr>Specimen processing and work flow</vt:lpstr>
      <vt:lpstr>Pre-analytical methods…</vt:lpstr>
      <vt:lpstr>Analytical process…</vt:lpstr>
      <vt:lpstr>Result analysis, validation and interpretation</vt:lpstr>
      <vt:lpstr>Post- analytical process</vt:lpstr>
      <vt:lpstr>Storage area-godown </vt:lpstr>
      <vt:lpstr>Accreditation &amp; certification</vt:lpstr>
      <vt:lpstr>Nabl- National Accreditation Board for Testing and Calibration Laboratories .</vt:lpstr>
      <vt:lpstr>CAP (College of American Pathologists) . </vt:lpstr>
      <vt:lpstr>Qci-Quality council of india</vt:lpstr>
      <vt:lpstr>Cost involved for accreditation</vt:lpstr>
      <vt:lpstr>THANK YOU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Setting up a Medical Laboratory</dc:title>
  <dc:creator>user</dc:creator>
  <cp:lastModifiedBy>Dr Aparnna</cp:lastModifiedBy>
  <cp:revision>79</cp:revision>
  <dcterms:created xsi:type="dcterms:W3CDTF">2012-12-01T08:32:40Z</dcterms:created>
  <dcterms:modified xsi:type="dcterms:W3CDTF">2014-05-28T08:55:06Z</dcterms:modified>
</cp:coreProperties>
</file>